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91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6" r:id="rId12"/>
    <p:sldId id="264" r:id="rId13"/>
    <p:sldId id="265" r:id="rId14"/>
    <p:sldId id="267" r:id="rId15"/>
    <p:sldId id="277" r:id="rId16"/>
    <p:sldId id="268" r:id="rId17"/>
    <p:sldId id="287" r:id="rId18"/>
    <p:sldId id="269" r:id="rId19"/>
    <p:sldId id="281" r:id="rId20"/>
    <p:sldId id="282" r:id="rId21"/>
    <p:sldId id="288" r:id="rId22"/>
    <p:sldId id="279" r:id="rId23"/>
    <p:sldId id="285" r:id="rId24"/>
    <p:sldId id="284" r:id="rId25"/>
    <p:sldId id="283" r:id="rId26"/>
    <p:sldId id="272" r:id="rId27"/>
    <p:sldId id="273" r:id="rId28"/>
    <p:sldId id="274" r:id="rId29"/>
    <p:sldId id="275" r:id="rId30"/>
    <p:sldId id="280" r:id="rId31"/>
    <p:sldId id="27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E5256-D2DF-4179-A94C-638579283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B046B9-4D83-4C5E-9327-37C787DC40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1693EE-B54E-418D-A109-B31744A3D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7A0E-61B4-45DB-8256-C92F25C146C0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956E6-FB82-4389-B344-FC5A663B9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A915E-29F6-412E-BDC0-E925FB147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C5C3D-B872-499F-9A98-CF2B23396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88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4C540-6C58-40B3-8429-50A196445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EB2CC-E125-40F6-82CB-7ABEB03EC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6F3E8-C9E0-49FF-8570-B4833355A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7A0E-61B4-45DB-8256-C92F25C146C0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2C1C7-CED2-47B5-99AE-7B8BF4627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7AF260-A4C7-455F-B4F1-6E17174A4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C5C3D-B872-499F-9A98-CF2B23396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229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DA8DD2-6E33-4C0C-9A0D-E46599129F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20D4E4-8C81-4064-9A0B-9B9099B224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CD935-AE86-43F2-91AA-0DD129628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7A0E-61B4-45DB-8256-C92F25C146C0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ED2F3-94E0-4625-A4D1-F6C976080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6DBC9-CF22-4AEF-82D7-82C29B3F7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C5C3D-B872-499F-9A98-CF2B23396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65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AB9EA-0C0E-4852-876E-2D089B9D5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833D9-E21F-488E-B1DF-590C44A788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8BD2C-0288-40A2-AA6F-6DDBA22AE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7A0E-61B4-45DB-8256-C92F25C146C0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10253C-7E91-4B2A-AB7C-8B3A8EA4D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99E190-9DFC-49D4-97FB-91F86A28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C5C3D-B872-499F-9A98-CF2B23396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983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34544-18CA-4700-9249-651F5C571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43F39D-894F-48C4-9867-BDD513DA4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9B062-2162-433E-9BEF-91F0B1AFB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7A0E-61B4-45DB-8256-C92F25C146C0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5D271-5910-4BA4-9566-2B2170B70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CB6C6-ABA0-4403-9371-314B4E71C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C5C3D-B872-499F-9A98-CF2B23396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91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C3C75-7011-45E4-BE2B-697970387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A262E-F868-40E1-B119-83A90F2E0E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99F40E-0778-4EF1-8892-835C590188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15653C-0491-458E-B47A-A89C03FE3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7A0E-61B4-45DB-8256-C92F25C146C0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39F87E-212B-4524-8ED7-138DB781A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E14EA-4D11-4ADC-84B9-6691C10CB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C5C3D-B872-499F-9A98-CF2B23396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570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A9563-8951-4BBC-A43E-318FCD1C5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AF346F-0CEE-404C-AF6E-C1DDB4652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34C142-3D2D-4AEB-8E35-C66B87F7AA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C327D0-0296-4271-93EF-878F9502C8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7359A4-A73B-40AF-840B-C0A8FC990E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A0EECB-5AB9-4187-A5CC-6638AAEA1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7A0E-61B4-45DB-8256-C92F25C146C0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9CD8F3-493F-44B1-BD09-ECF026698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EB206D-3743-46CC-9DF4-67DAED093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C5C3D-B872-499F-9A98-CF2B23396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468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1A5B8-BA9C-4C22-9B73-F9D8C31E0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D3CEEA-669E-4E9B-BDFE-F811DAA2C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7A0E-61B4-45DB-8256-C92F25C146C0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73DF3A-A4B4-46E6-A7D4-D93F29355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F597CF-B5C2-4B8F-9573-CB4690C84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C5C3D-B872-499F-9A98-CF2B23396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022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F5C573-51D1-4378-AEF0-3633D594D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7A0E-61B4-45DB-8256-C92F25C146C0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78FE99-569E-4937-9164-5DFAD102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7014D7-74A1-4111-8A66-305784059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C5C3D-B872-499F-9A98-CF2B23396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401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6B548-36FB-4DC0-9552-121963E55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A15C2-3A8C-4F01-905C-98C4731A3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25676E-D9A7-43EE-B969-A89E23635A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F457FD-7D6C-4DE3-BD3C-12766D3F4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7A0E-61B4-45DB-8256-C92F25C146C0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9381A-F133-46BA-A647-35CAE5B48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79E951-2105-4CC0-91BF-049564F39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C5C3D-B872-499F-9A98-CF2B23396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099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8DC34-6F3C-4802-A60C-679223F13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3CAD66-5A76-4CE5-B258-065DC9BEBC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3F2692-5FF1-4C15-AEB6-C1D1ED6AD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0F3335-4A32-4D3E-BBDB-8EFAC46E0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7A0E-61B4-45DB-8256-C92F25C146C0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8C5047-5FD3-4DFA-979C-D20505C92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119F56-E110-45BD-8220-067AEFA58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C5C3D-B872-499F-9A98-CF2B23396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517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91A599-2A95-400C-A6E3-7E36E2167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615571-EA76-4FC6-BF97-E3C58C2855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CAF439-61B8-4A3B-906E-3C2BFC991E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87A0E-61B4-45DB-8256-C92F25C146C0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9618E-1028-48E1-925C-A87D2A5406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7ABBF-D69C-4DDE-8052-FF3F377ABB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C5C3D-B872-499F-9A98-CF2B23396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224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s://www.youtube.com/watch?v=77gKSp8WoRg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youtube.com/watch?v=_eyNorx4MzI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hyperlink" Target="https://www.facebook.com/Droded/videos/10156522088181343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youtube.com/watch?v=QjvzCTqkBDQ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www.facebook.com/Ina.fr/videos/336377080242754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youtube.com/watch?v=LnT2MgeOpAI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www.youtube.com/watch?v=Qp5K7JUwW_E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www.youtube.com/watch?v=Kk80WA0_2BQ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www.youtube.com/watch?v=_Len7piu02E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Mr._&amp;_Mrs._Smith_(2005_film)" TargetMode="External"/><Relationship Id="rId13" Type="http://schemas.openxmlformats.org/officeDocument/2006/relationships/hyperlink" Target="https://en.wikipedia.org/wiki/Biophysics" TargetMode="External"/><Relationship Id="rId3" Type="http://schemas.openxmlformats.org/officeDocument/2006/relationships/hyperlink" Target="https://en.wikipedia.org/wiki/Nobel_Prize_in_Chemistry" TargetMode="External"/><Relationship Id="rId7" Type="http://schemas.openxmlformats.org/officeDocument/2006/relationships/hyperlink" Target="https://en.wikipedia.org/wiki/Fight_Club" TargetMode="External"/><Relationship Id="rId12" Type="http://schemas.openxmlformats.org/officeDocument/2006/relationships/image" Target="../media/image49.jpg"/><Relationship Id="rId2" Type="http://schemas.openxmlformats.org/officeDocument/2006/relationships/image" Target="../media/image46.jpg"/><Relationship Id="rId16" Type="http://schemas.openxmlformats.org/officeDocument/2006/relationships/hyperlink" Target="https://en.wikipedia.org/wiki/President_of_Israe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Heat_(1995_film)" TargetMode="External"/><Relationship Id="rId11" Type="http://schemas.openxmlformats.org/officeDocument/2006/relationships/image" Target="../media/image48.jpg"/><Relationship Id="rId5" Type="http://schemas.openxmlformats.org/officeDocument/2006/relationships/hyperlink" Target="https://en.wikipedia.org/wiki/JFK_(film)" TargetMode="External"/><Relationship Id="rId15" Type="http://schemas.openxmlformats.org/officeDocument/2006/relationships/hyperlink" Target="https://en.wikipedia.org/wiki/List_of_Presidents_of_Israel" TargetMode="External"/><Relationship Id="rId10" Type="http://schemas.openxmlformats.org/officeDocument/2006/relationships/image" Target="../media/image47.jpg"/><Relationship Id="rId4" Type="http://schemas.openxmlformats.org/officeDocument/2006/relationships/hyperlink" Target="https://en.wikipedia.org/wiki/12_Years_a_Slave_(film)" TargetMode="External"/><Relationship Id="rId9" Type="http://schemas.openxmlformats.org/officeDocument/2006/relationships/hyperlink" Target="https://www.youtube.com/watch?v=t6dSVc87b68" TargetMode="External"/><Relationship Id="rId14" Type="http://schemas.openxmlformats.org/officeDocument/2006/relationships/hyperlink" Target="https://en.wikipedia.org/wiki/Israeli_Labor_Party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www.youtube.com/watch?v=SSe8WyayJOg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en.wikipedia.org/wiki/Book_of_Genesis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hristian_Arab" TargetMode="External"/><Relationship Id="rId2" Type="http://schemas.openxmlformats.org/officeDocument/2006/relationships/hyperlink" Target="https://en.wikipedia.org/wiki/First_Aliyah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hyperlink" Target="https://en.wikipedia.org/wiki/Eretz_Israe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06A95EA1-ED73-412C-9E8A-49301C568C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5"/>
          <a:stretch/>
        </p:blipFill>
        <p:spPr>
          <a:xfrm>
            <a:off x="332458" y="649357"/>
            <a:ext cx="11527083" cy="579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551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527FCEA-6143-4C5E-8C45-8AC9237AD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9F23AD-7A55-49F3-A3EC-743F47F36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8F9168-28C2-4B42-9FDB-EB932516B6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2" b="5639"/>
          <a:stretch/>
        </p:blipFill>
        <p:spPr>
          <a:xfrm>
            <a:off x="641180" y="1633219"/>
            <a:ext cx="6410084" cy="360562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7D9F91F-72C9-4DB9-ABD0-A8180D826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A7CC0D-8095-4EFD-9066-398C6632D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480" y="643467"/>
            <a:ext cx="3379731" cy="247565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E016956-CE9F-4946-8834-A8BC3529D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F837DF-5D39-487F-A777-4B60921648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627" y="3748194"/>
            <a:ext cx="3621437" cy="24716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6019C7-71A9-4BDC-8683-DEB9FD6F57E6}"/>
              </a:ext>
            </a:extLst>
          </p:cNvPr>
          <p:cNvSpPr txBox="1"/>
          <p:nvPr/>
        </p:nvSpPr>
        <p:spPr>
          <a:xfrm>
            <a:off x="858129" y="5500468"/>
            <a:ext cx="5908431" cy="719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E60D75-CD51-4013-9AE8-E7D537DF5866}"/>
              </a:ext>
            </a:extLst>
          </p:cNvPr>
          <p:cNvSpPr txBox="1"/>
          <p:nvPr/>
        </p:nvSpPr>
        <p:spPr>
          <a:xfrm>
            <a:off x="1683027" y="689114"/>
            <a:ext cx="528185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1914   -  965           1971   - 39,300</a:t>
            </a:r>
          </a:p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1948    - 12,500      2011  -  125,000</a:t>
            </a:r>
          </a:p>
          <a:p>
            <a:pPr marL="342900" indent="-342900">
              <a:buAutoNum type="arabicPlain" startAt="1915"/>
            </a:pP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F738F1-4090-4A0B-BC1A-FC52DC68D58A}"/>
              </a:ext>
            </a:extLst>
          </p:cNvPr>
          <p:cNvSpPr txBox="1"/>
          <p:nvPr/>
        </p:nvSpPr>
        <p:spPr>
          <a:xfrm>
            <a:off x="858129" y="5261113"/>
            <a:ext cx="59084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Majority East European and Native born Sabras with one of the largest Jewish ethnic minorities: Russian Jews, Yemenite Jews, and Ethiopian Jews, </a:t>
            </a:r>
          </a:p>
        </p:txBody>
      </p:sp>
    </p:spTree>
    <p:extLst>
      <p:ext uri="{BB962C8B-B14F-4D97-AF65-F5344CB8AC3E}">
        <p14:creationId xmlns:p14="http://schemas.microsoft.com/office/powerpoint/2010/main" val="1564563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hlinkClick r:id="rId2"/>
            <a:extLst>
              <a:ext uri="{FF2B5EF4-FFF2-40B4-BE49-F238E27FC236}">
                <a16:creationId xmlns:a16="http://schemas.microsoft.com/office/drawing/2014/main" id="{2F9CFD8D-FF99-4924-ADC9-08EC0D7FDC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27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8180C-DF53-466A-BAD4-AB5B34459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Parents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F4BACB3-FEF5-4C4C-8270-0E1218300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1895060"/>
            <a:ext cx="3817052" cy="4419600"/>
          </a:xfrm>
        </p:spPr>
        <p:txBody>
          <a:bodyPr>
            <a:normAutofit fontScale="92500" lnSpcReduction="20000"/>
          </a:bodyPr>
          <a:lstStyle/>
          <a:p>
            <a:r>
              <a:rPr lang="en-US" sz="2000" b="1" dirty="0"/>
              <a:t>Polish Jews </a:t>
            </a:r>
          </a:p>
          <a:p>
            <a:r>
              <a:rPr lang="en-US" sz="2000" b="1" dirty="0"/>
              <a:t>My Father was 17 in 1932</a:t>
            </a:r>
          </a:p>
          <a:p>
            <a:r>
              <a:rPr lang="en-US" sz="2000" b="1" dirty="0"/>
              <a:t>My Mother was 26 in 1935</a:t>
            </a:r>
          </a:p>
          <a:p>
            <a:r>
              <a:rPr lang="en-US" sz="2000" b="1" dirty="0"/>
              <a:t>Father family followed in 1938</a:t>
            </a:r>
          </a:p>
          <a:p>
            <a:r>
              <a:rPr lang="en-US" sz="2000" b="1" dirty="0"/>
              <a:t>Mother family perished in Holocaust</a:t>
            </a:r>
          </a:p>
          <a:p>
            <a:r>
              <a:rPr lang="en-US" sz="2000" b="1" dirty="0"/>
              <a:t>Only 3 sisters of 11 made it to Israel</a:t>
            </a:r>
          </a:p>
          <a:p>
            <a:r>
              <a:rPr lang="en-US" sz="2000" b="1" dirty="0"/>
              <a:t>My father was a Tile Layer</a:t>
            </a:r>
          </a:p>
          <a:p>
            <a:r>
              <a:rPr lang="en-US" sz="2000" b="1" dirty="0"/>
              <a:t>My Mother a Seamstress</a:t>
            </a:r>
          </a:p>
          <a:p>
            <a:r>
              <a:rPr lang="en-US" sz="2000" b="1" dirty="0"/>
              <a:t>Married in 1935 </a:t>
            </a:r>
          </a:p>
          <a:p>
            <a:r>
              <a:rPr lang="en-US" sz="2000" b="1" dirty="0"/>
              <a:t>2 Siblings in Israel</a:t>
            </a:r>
          </a:p>
          <a:p>
            <a:r>
              <a:rPr lang="en-US" sz="2000" b="1" dirty="0"/>
              <a:t>My younger father died at 80</a:t>
            </a:r>
          </a:p>
          <a:p>
            <a:r>
              <a:rPr lang="en-US" sz="2000" b="1" dirty="0"/>
              <a:t>My older mother died at 94</a:t>
            </a:r>
          </a:p>
          <a:p>
            <a:endParaRPr lang="en-US" sz="1800" dirty="0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0FDA4596-1061-4113-923E-6AE5C87BC3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0" r="7870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7303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10AB2-ACCF-4645-BACE-983B1DDF4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6387102" cy="1325563"/>
          </a:xfrm>
          <a:prstGeom prst="ellipse">
            <a:avLst/>
          </a:prstGeom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British Mandate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DA9BBC0F-DF97-4D53-A8D1-8C23EA52D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2" y="2871982"/>
            <a:ext cx="6382657" cy="3181684"/>
          </a:xfrm>
        </p:spPr>
        <p:txBody>
          <a:bodyPr anchor="t">
            <a:normAutofit lnSpcReduction="10000"/>
          </a:bodyPr>
          <a:lstStyle/>
          <a:p>
            <a:r>
              <a:rPr lang="en-US" dirty="0"/>
              <a:t>The </a:t>
            </a:r>
            <a:r>
              <a:rPr lang="en-US" b="1" dirty="0"/>
              <a:t>mandate</a:t>
            </a:r>
            <a:r>
              <a:rPr lang="en-US" dirty="0"/>
              <a:t> formalized </a:t>
            </a:r>
            <a:r>
              <a:rPr lang="en-US" b="1" dirty="0"/>
              <a:t>British</a:t>
            </a:r>
            <a:r>
              <a:rPr lang="en-US" dirty="0"/>
              <a:t> rule in the southern part of Ottoman Syria from 1923–1948. Each of the principal Allied powers had a hand in drafting the proposed </a:t>
            </a:r>
            <a:r>
              <a:rPr lang="en-US" b="1" dirty="0"/>
              <a:t>mandate</a:t>
            </a:r>
            <a:r>
              <a:rPr lang="en-US" dirty="0"/>
              <a:t>—although some, including the United States, had not declared war on the Ottoman Empire and did not become members of the League of Nations.</a:t>
            </a:r>
            <a:endParaRPr lang="en-US" sz="180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Content Placeholder 6">
            <a:extLst>
              <a:ext uri="{FF2B5EF4-FFF2-40B4-BE49-F238E27FC236}">
                <a16:creationId xmlns:a16="http://schemas.microsoft.com/office/drawing/2014/main" id="{861A55DD-4CF8-4075-9DA8-12151E6EB5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4"/>
          <a:stretch/>
        </p:blipFill>
        <p:spPr>
          <a:xfrm>
            <a:off x="7689829" y="10"/>
            <a:ext cx="4502173" cy="3448209"/>
          </a:xfrm>
          <a:custGeom>
            <a:avLst/>
            <a:gdLst>
              <a:gd name="connsiteX0" fmla="*/ 205627 w 4502173"/>
              <a:gd name="connsiteY0" fmla="*/ 0 h 3448219"/>
              <a:gd name="connsiteX1" fmla="*/ 4502173 w 4502173"/>
              <a:gd name="connsiteY1" fmla="*/ 0 h 3448219"/>
              <a:gd name="connsiteX2" fmla="*/ 4502173 w 4502173"/>
              <a:gd name="connsiteY2" fmla="*/ 2368934 h 3448219"/>
              <a:gd name="connsiteX3" fmla="*/ 4365663 w 4502173"/>
              <a:gd name="connsiteY3" fmla="*/ 2551486 h 3448219"/>
              <a:gd name="connsiteX4" fmla="*/ 2464181 w 4502173"/>
              <a:gd name="connsiteY4" fmla="*/ 3448219 h 3448219"/>
              <a:gd name="connsiteX5" fmla="*/ 0 w 4502173"/>
              <a:gd name="connsiteY5" fmla="*/ 984038 h 3448219"/>
              <a:gd name="connsiteX6" fmla="*/ 193648 w 4502173"/>
              <a:gd name="connsiteY6" fmla="*/ 24867 h 344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</p:spPr>
      </p:pic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Content Placeholder 19">
            <a:extLst>
              <a:ext uri="{FF2B5EF4-FFF2-40B4-BE49-F238E27FC236}">
                <a16:creationId xmlns:a16="http://schemas.microsoft.com/office/drawing/2014/main" id="{C9F935D3-C4EA-477D-A175-F28964AFA3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9" r="3" b="3"/>
          <a:stretch/>
        </p:blipFill>
        <p:spPr>
          <a:xfrm>
            <a:off x="8768827" y="4082141"/>
            <a:ext cx="3423175" cy="2775859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749884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5C52CE-C755-4476-9EF3-EA823A070A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94"/>
          <a:stretch/>
        </p:blipFill>
        <p:spPr>
          <a:xfrm>
            <a:off x="588221" y="321734"/>
            <a:ext cx="5164726" cy="29051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FEB39F-AE81-4907-8C65-DA0BC7AD6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30" y="3631096"/>
            <a:ext cx="4718905" cy="276056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E6DC06-F0D8-4A71-B6E3-CBA52F385E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034" y="1430194"/>
            <a:ext cx="5426764" cy="38530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B1BE54-3CA8-480F-9006-0D6C7C339DF0}"/>
              </a:ext>
            </a:extLst>
          </p:cNvPr>
          <p:cNvSpPr txBox="1"/>
          <p:nvPr/>
        </p:nvSpPr>
        <p:spPr>
          <a:xfrm flipH="1">
            <a:off x="6544993" y="506437"/>
            <a:ext cx="4593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1948 - 1956</a:t>
            </a:r>
          </a:p>
        </p:txBody>
      </p:sp>
    </p:spTree>
    <p:extLst>
      <p:ext uri="{BB962C8B-B14F-4D97-AF65-F5344CB8AC3E}">
        <p14:creationId xmlns:p14="http://schemas.microsoft.com/office/powerpoint/2010/main" val="1264068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97BF4C-723F-4553-8DD4-21289B906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a Warrior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FED86F-3089-4006-BA3D-9F78C60FB8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772073"/>
            <a:ext cx="5455917" cy="30689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C39009-449F-4641-85F1-961227FA1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043" y="840272"/>
            <a:ext cx="5455917" cy="293255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0780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232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31099F-1676-4CAA-A2A2-CA61FAAB1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Childhood Life in Rehovot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AF1AA1-298D-4CD2-90B1-1BB82F5CF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995" y="511003"/>
            <a:ext cx="8772420" cy="559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3741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6120F1-7FCC-488A-B6AA-D03FD7B62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hlinkClick r:id="rId2"/>
              </a:rPr>
              <a:t>A Simple Life Indeed</a:t>
            </a:r>
            <a:endParaRPr lang="en-US" sz="40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23" name="Content Placeholder 4">
            <a:extLst>
              <a:ext uri="{FF2B5EF4-FFF2-40B4-BE49-F238E27FC236}">
                <a16:creationId xmlns:a16="http://schemas.microsoft.com/office/drawing/2014/main" id="{18A2FA6E-78F1-47F1-8B27-B310952565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8520"/>
          <a:stretch/>
        </p:blipFill>
        <p:spPr>
          <a:xfrm>
            <a:off x="307840" y="520966"/>
            <a:ext cx="3793472" cy="37128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D299F4-14A0-4B0C-BA20-385F039562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58"/>
          <a:stretch/>
        </p:blipFill>
        <p:spPr>
          <a:xfrm>
            <a:off x="4826540" y="321734"/>
            <a:ext cx="2534408" cy="2010551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C97AE3C-2013-458C-90CB-66C4DE53A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12" y="2332284"/>
            <a:ext cx="91440" cy="91440"/>
          </a:xfrm>
          <a:prstGeom prst="rect">
            <a:avLst/>
          </a:prstGeom>
          <a:solidFill>
            <a:srgbClr val="E226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12F59A-0C46-416B-851D-C05230CA12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6" b="17646"/>
          <a:stretch/>
        </p:blipFill>
        <p:spPr>
          <a:xfrm>
            <a:off x="4782628" y="2422097"/>
            <a:ext cx="2609863" cy="2013804"/>
          </a:xfrm>
          <a:prstGeom prst="rect">
            <a:avLst/>
          </a:prstGeom>
        </p:spPr>
      </p:pic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8A66F98C-F780-4F62-BB85-45E85FEA9A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176" y="473642"/>
            <a:ext cx="3797984" cy="3807502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3C22632-3DBF-475D-9E0A-5F7B888BC4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8" b="3976"/>
          <a:stretch/>
        </p:blipFill>
        <p:spPr>
          <a:xfrm>
            <a:off x="936352" y="4525715"/>
            <a:ext cx="2537736" cy="201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6028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FDA47BC-3069-47F5-8257-24B3B1F76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2927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FD51385-5642-4451-A26E-6857330FF1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9" r="12564" b="-3"/>
          <a:stretch/>
        </p:blipFill>
        <p:spPr>
          <a:xfrm>
            <a:off x="6256859" y="328588"/>
            <a:ext cx="2648371" cy="395592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AE95D8F-9825-4222-8846-E3461598C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621FA8-DE45-4B38-BD7E-743AD98F3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 Innovation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F4598A-2F86-4DA9-AB9B-52660F82B5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38" b="-2"/>
          <a:stretch/>
        </p:blipFill>
        <p:spPr>
          <a:xfrm>
            <a:off x="320041" y="1183584"/>
            <a:ext cx="2659472" cy="22459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AA9899-6790-4DB2-9C60-A77E67EC8E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143" y="309057"/>
            <a:ext cx="2646677" cy="3994984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42B920A-73AD-402A-8EEF-B88E1A939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768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0C9EB70-BC82-414A-BF8D-AD7FC6727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609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B324E0BD-00EE-4651-843A-F4C82424AB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6" r="9626" b="-2"/>
          <a:stretch/>
        </p:blipFill>
        <p:spPr>
          <a:xfrm>
            <a:off x="9225269" y="1211972"/>
            <a:ext cx="2648372" cy="223378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217665F-0036-444A-8D4A-33AF36A36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49314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736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BE454A-E71F-4FC0-B6F5-4FC76EB5C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Core Values – Nature or Nurture?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B6C509-A4CA-46CE-A025-6C4DF9EEE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314" y="562707"/>
            <a:ext cx="8696394" cy="550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63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15BB7-5993-4EC9-A4BC-4AAF0FCEFA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7F3E35-876D-424C-A76B-809E857DBC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6F1C2E4C-42F0-4AA1-957F-F7D3B273A3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16" y="642731"/>
            <a:ext cx="11594968" cy="6215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9D4A2A-9221-4D4B-A149-84D80D6F67B5}"/>
              </a:ext>
            </a:extLst>
          </p:cNvPr>
          <p:cNvSpPr txBox="1"/>
          <p:nvPr/>
        </p:nvSpPr>
        <p:spPr>
          <a:xfrm>
            <a:off x="2650435" y="-132516"/>
            <a:ext cx="6361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is LIFE</a:t>
            </a:r>
          </a:p>
        </p:txBody>
      </p:sp>
    </p:spTree>
    <p:extLst>
      <p:ext uri="{BB962C8B-B14F-4D97-AF65-F5344CB8AC3E}">
        <p14:creationId xmlns:p14="http://schemas.microsoft.com/office/powerpoint/2010/main" val="2972973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606E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35FB51-2E43-406E-8216-85B157E04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Safety Net Democracy</a:t>
            </a:r>
            <a:b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Common Cause</a:t>
            </a:r>
            <a:endParaRPr lang="en-US" sz="28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AE1A44-1B67-41DE-B348-757C0DF9C2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767" y="872197"/>
            <a:ext cx="8738233" cy="543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0914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hlinkClick r:id="rId2"/>
            <a:extLst>
              <a:ext uri="{FF2B5EF4-FFF2-40B4-BE49-F238E27FC236}">
                <a16:creationId xmlns:a16="http://schemas.microsoft.com/office/drawing/2014/main" id="{396720FA-23B4-4978-96BA-0F12300055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7" b="1127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027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BD830-FBD8-4B32-9C83-31951C8CE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Coming Home after 40 Years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CD69AF8-0987-4994-9DA5-8C8CA144E1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88" y="2568441"/>
            <a:ext cx="3651250" cy="3526106"/>
          </a:xfrm>
        </p:spPr>
      </p:pic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3CF201BB-C382-4627-A815-73325039CF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9" r="1567" b="2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957496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5F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hlinkClick r:id="rId2"/>
            <a:extLst>
              <a:ext uri="{FF2B5EF4-FFF2-40B4-BE49-F238E27FC236}">
                <a16:creationId xmlns:a16="http://schemas.microsoft.com/office/drawing/2014/main" id="{FA71224A-6684-466C-9509-6D710CF444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6" r="1" b="9242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76D561-6306-4A4B-9ED1-85F5CAACF09B}"/>
              </a:ext>
            </a:extLst>
          </p:cNvPr>
          <p:cNvSpPr txBox="1"/>
          <p:nvPr/>
        </p:nvSpPr>
        <p:spPr>
          <a:xfrm>
            <a:off x="4614203" y="-84415"/>
            <a:ext cx="412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Best</a:t>
            </a:r>
          </a:p>
        </p:txBody>
      </p:sp>
    </p:spTree>
    <p:extLst>
      <p:ext uri="{BB962C8B-B14F-4D97-AF65-F5344CB8AC3E}">
        <p14:creationId xmlns:p14="http://schemas.microsoft.com/office/powerpoint/2010/main" val="31396769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F2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hlinkClick r:id="rId2"/>
            <a:extLst>
              <a:ext uri="{FF2B5EF4-FFF2-40B4-BE49-F238E27FC236}">
                <a16:creationId xmlns:a16="http://schemas.microsoft.com/office/drawing/2014/main" id="{42ACF7B7-BF98-4796-A4CE-98EC858267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1" b="7039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67EA5E-9696-45D7-9B25-C3985A6E6F9E}"/>
              </a:ext>
            </a:extLst>
          </p:cNvPr>
          <p:cNvSpPr txBox="1"/>
          <p:nvPr/>
        </p:nvSpPr>
        <p:spPr>
          <a:xfrm>
            <a:off x="3790121" y="-114447"/>
            <a:ext cx="4320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Worst</a:t>
            </a:r>
          </a:p>
        </p:txBody>
      </p:sp>
    </p:spTree>
    <p:extLst>
      <p:ext uri="{BB962C8B-B14F-4D97-AF65-F5344CB8AC3E}">
        <p14:creationId xmlns:p14="http://schemas.microsoft.com/office/powerpoint/2010/main" val="9817497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6CC138-F89F-4AE6-82E8-FECCA73D9E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2642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0485F83-2C70-4D29-A54D-57F38D742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6" y="484632"/>
            <a:ext cx="3808049" cy="5888737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84EAAFC-6BB3-49FA-990E-9CB77BDBDB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0" b="-1"/>
          <a:stretch/>
        </p:blipFill>
        <p:spPr>
          <a:xfrm>
            <a:off x="4976029" y="1575572"/>
            <a:ext cx="6731338" cy="378636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BF86041-5EAC-46B3-8E06-7094990C7B9E}"/>
              </a:ext>
            </a:extLst>
          </p:cNvPr>
          <p:cNvSpPr txBox="1"/>
          <p:nvPr/>
        </p:nvSpPr>
        <p:spPr>
          <a:xfrm flipH="1">
            <a:off x="4976029" y="5374825"/>
            <a:ext cx="69393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 </a:t>
            </a:r>
            <a:r>
              <a:rPr lang="en-US" sz="1600" b="1" dirty="0"/>
              <a:t>small</a:t>
            </a:r>
            <a:r>
              <a:rPr lang="en-US" sz="1600" dirty="0"/>
              <a:t> museum in Rehovot offers a look at the history of what once was a major industry in Israel – the </a:t>
            </a:r>
            <a:r>
              <a:rPr lang="en-US" sz="1600" b="1" dirty="0"/>
              <a:t>growing</a:t>
            </a:r>
            <a:r>
              <a:rPr lang="en-US" sz="1600" dirty="0"/>
              <a:t> and exporting of citrus fruit. Tucked away on the outskirts of Rehovot, close to the Weizmann Institute of Science, is a museum that presents the history of the country's citrus industry.</a:t>
            </a:r>
          </a:p>
        </p:txBody>
      </p:sp>
    </p:spTree>
    <p:extLst>
      <p:ext uri="{BB962C8B-B14F-4D97-AF65-F5344CB8AC3E}">
        <p14:creationId xmlns:p14="http://schemas.microsoft.com/office/powerpoint/2010/main" val="13736622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hlinkClick r:id="rId2"/>
            <a:extLst>
              <a:ext uri="{FF2B5EF4-FFF2-40B4-BE49-F238E27FC236}">
                <a16:creationId xmlns:a16="http://schemas.microsoft.com/office/drawing/2014/main" id="{1B042E26-6BBD-45E2-B3EF-1BEBB11EE8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8" b="425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2224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hlinkClick r:id="rId2"/>
            <a:extLst>
              <a:ext uri="{FF2B5EF4-FFF2-40B4-BE49-F238E27FC236}">
                <a16:creationId xmlns:a16="http://schemas.microsoft.com/office/drawing/2014/main" id="{A96BFCA6-6C7B-42D5-ACB6-A1A74B0337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34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901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6">
            <a:extLst>
              <a:ext uri="{FF2B5EF4-FFF2-40B4-BE49-F238E27FC236}">
                <a16:creationId xmlns:a16="http://schemas.microsoft.com/office/drawing/2014/main" id="{DFDA47BC-3069-47F5-8257-24B3B1F76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2927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251CBFA-CA00-448F-A119-C62B9E5E54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" r="3102" b="2"/>
          <a:stretch/>
        </p:blipFill>
        <p:spPr>
          <a:xfrm>
            <a:off x="6256859" y="430944"/>
            <a:ext cx="2648371" cy="375121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AE95D8F-9825-4222-8846-E3461598C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CF64AE-975F-40EF-94AD-9DC74822E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5074691"/>
            <a:ext cx="11139854" cy="84903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</a:rPr>
              <a:t>Chaim </a:t>
            </a:r>
            <a:r>
              <a:rPr lang="en-US" sz="2400" b="1" dirty="0" err="1">
                <a:solidFill>
                  <a:srgbClr val="FFFFFF"/>
                </a:solidFill>
              </a:rPr>
              <a:t>Weizman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</a:rPr>
              <a:t>–First President of Israel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b="1" dirty="0">
                <a:solidFill>
                  <a:srgbClr val="FFFFFF"/>
                </a:solidFill>
              </a:rPr>
              <a:t>Ada </a:t>
            </a:r>
            <a:r>
              <a:rPr lang="en-US" sz="2400" b="1" dirty="0" err="1">
                <a:solidFill>
                  <a:srgbClr val="FFFFFF"/>
                </a:solidFill>
              </a:rPr>
              <a:t>Yonath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</a:rPr>
              <a:t>- </a:t>
            </a:r>
            <a:r>
              <a:rPr lang="en-US" sz="2200" dirty="0">
                <a:solidFill>
                  <a:schemeClr val="bg1"/>
                </a:solidFill>
              </a:rPr>
              <a:t>2009, received the </a:t>
            </a:r>
            <a:r>
              <a:rPr lang="en-US" sz="2200" u="sng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Nobel Prize</a:t>
            </a:r>
            <a:r>
              <a:rPr lang="en-US" sz="2200" u="sng" dirty="0">
                <a:solidFill>
                  <a:schemeClr val="bg1"/>
                </a:solidFill>
              </a:rPr>
              <a:t> in Chemistry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b="1" dirty="0" err="1">
                <a:solidFill>
                  <a:srgbClr val="FFFFFF"/>
                </a:solidFill>
              </a:rPr>
              <a:t>Arnon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Milchan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</a:rPr>
              <a:t>– Hollywood Mogul - </a:t>
            </a:r>
            <a:r>
              <a:rPr lang="en-US" sz="2200" i="1" dirty="0">
                <a:solidFill>
                  <a:schemeClr val="bg1"/>
                </a:solidFill>
                <a:hlinkClick r:id="rId4" tooltip="12 Years a Slave (film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12 Years a Slave</a:t>
            </a:r>
            <a:r>
              <a:rPr lang="en-US" sz="2200" i="1" dirty="0">
                <a:solidFill>
                  <a:schemeClr val="bg1"/>
                </a:solidFill>
              </a:rPr>
              <a:t>,</a:t>
            </a:r>
            <a:r>
              <a:rPr lang="en-US" sz="2200" dirty="0">
                <a:solidFill>
                  <a:schemeClr val="bg1"/>
                </a:solidFill>
              </a:rPr>
              <a:t> </a:t>
            </a:r>
            <a:r>
              <a:rPr lang="en-US" sz="2200" i="1" dirty="0">
                <a:solidFill>
                  <a:schemeClr val="bg1"/>
                </a:solidFill>
                <a:hlinkClick r:id="rId5" tooltip="JFK (film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JFK</a:t>
            </a:r>
            <a:r>
              <a:rPr lang="en-US" sz="2200" dirty="0">
                <a:solidFill>
                  <a:schemeClr val="bg1"/>
                </a:solidFill>
              </a:rPr>
              <a:t>, </a:t>
            </a:r>
            <a:r>
              <a:rPr lang="en-US" sz="2200" i="1" dirty="0">
                <a:solidFill>
                  <a:schemeClr val="bg1"/>
                </a:solidFill>
                <a:hlinkClick r:id="rId6" tooltip="Heat (1995 film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Heat</a:t>
            </a:r>
            <a:r>
              <a:rPr lang="en-US" sz="2200" dirty="0">
                <a:solidFill>
                  <a:schemeClr val="bg1"/>
                </a:solidFill>
              </a:rPr>
              <a:t>, </a:t>
            </a:r>
            <a:r>
              <a:rPr lang="en-US" sz="2200" i="1" dirty="0">
                <a:solidFill>
                  <a:schemeClr val="bg1"/>
                </a:solidFill>
                <a:hlinkClick r:id="rId7" tooltip="Fight Club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Fight Club</a:t>
            </a:r>
            <a:r>
              <a:rPr lang="en-US" sz="2200" dirty="0">
                <a:solidFill>
                  <a:schemeClr val="bg1"/>
                </a:solidFill>
              </a:rPr>
              <a:t>, </a:t>
            </a:r>
            <a:r>
              <a:rPr lang="en-US" sz="2200" i="1" u="sng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Mr. and Mrs. Smith</a:t>
            </a:r>
            <a:r>
              <a:rPr lang="en-US" sz="2200" dirty="0">
                <a:solidFill>
                  <a:schemeClr val="bg1"/>
                </a:solidFill>
              </a:rPr>
              <a:t>, </a:t>
            </a:r>
            <a:br>
              <a:rPr lang="en-US" sz="2200" dirty="0">
                <a:solidFill>
                  <a:schemeClr val="bg1"/>
                </a:solidFill>
              </a:rPr>
            </a:br>
            <a:endParaRPr lang="en-US" sz="2200" dirty="0">
              <a:solidFill>
                <a:srgbClr val="FFFFFF"/>
              </a:solidFill>
            </a:endParaRPr>
          </a:p>
        </p:txBody>
      </p:sp>
      <p:pic>
        <p:nvPicPr>
          <p:cNvPr id="7" name="Picture 6">
            <a:hlinkClick r:id="rId9"/>
            <a:extLst>
              <a:ext uri="{FF2B5EF4-FFF2-40B4-BE49-F238E27FC236}">
                <a16:creationId xmlns:a16="http://schemas.microsoft.com/office/drawing/2014/main" id="{3BE00647-8713-4A2D-B663-2BC6D61162A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r="25798" b="-3"/>
          <a:stretch/>
        </p:blipFill>
        <p:spPr>
          <a:xfrm>
            <a:off x="320041" y="423203"/>
            <a:ext cx="2659472" cy="3766693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2FFCCC-FC76-482A-B4CF-66AB79EEAB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573"/>
          <a:stretch/>
        </p:blipFill>
        <p:spPr>
          <a:xfrm>
            <a:off x="3290143" y="432147"/>
            <a:ext cx="2646677" cy="3748804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42B920A-73AD-402A-8EEF-B88E1A939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768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0C9EB70-BC82-414A-BF8D-AD7FC6727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609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80A6BBE-089B-4A7D-93D7-0E0061729C4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" r="26638"/>
          <a:stretch/>
        </p:blipFill>
        <p:spPr>
          <a:xfrm>
            <a:off x="9225269" y="455002"/>
            <a:ext cx="2648372" cy="3747722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217665F-0036-444A-8D4A-33AF36A36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4EB74AA-1014-4324-AD9F-3C9C91C0547B}"/>
              </a:ext>
            </a:extLst>
          </p:cNvPr>
          <p:cNvSpPr txBox="1"/>
          <p:nvPr/>
        </p:nvSpPr>
        <p:spPr>
          <a:xfrm>
            <a:off x="1391478" y="5764696"/>
            <a:ext cx="9356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Efraim </a:t>
            </a:r>
            <a:r>
              <a:rPr lang="en-US" sz="2000" b="1" dirty="0" err="1">
                <a:solidFill>
                  <a:schemeClr val="bg1"/>
                </a:solidFill>
              </a:rPr>
              <a:t>Katzir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- Israeli </a:t>
            </a:r>
            <a:r>
              <a:rPr lang="en-US" sz="2000" dirty="0">
                <a:solidFill>
                  <a:schemeClr val="bg1"/>
                </a:solidFill>
                <a:hlinkClick r:id="rId13" tooltip="Biophysic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biophysicist</a:t>
            </a:r>
            <a:r>
              <a:rPr lang="en-US" sz="2000" dirty="0">
                <a:solidFill>
                  <a:schemeClr val="bg1"/>
                </a:solidFill>
              </a:rPr>
              <a:t> and </a:t>
            </a:r>
            <a:r>
              <a:rPr lang="en-US" sz="2000" dirty="0">
                <a:solidFill>
                  <a:schemeClr val="bg1"/>
                </a:solidFill>
                <a:hlinkClick r:id="rId14" tooltip="Israeli Labor Part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Israeli Labor Party</a:t>
            </a:r>
            <a:r>
              <a:rPr lang="en-US" sz="2000" dirty="0">
                <a:solidFill>
                  <a:schemeClr val="bg1"/>
                </a:solidFill>
              </a:rPr>
              <a:t> politician. He was the </a:t>
            </a:r>
            <a:r>
              <a:rPr lang="en-US" sz="2000" dirty="0">
                <a:solidFill>
                  <a:schemeClr val="bg1"/>
                </a:solidFill>
                <a:hlinkClick r:id="rId15" tooltip="List of Presidents of Israe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fourth</a:t>
            </a:r>
            <a:r>
              <a:rPr lang="en-US" sz="2000" dirty="0">
                <a:solidFill>
                  <a:schemeClr val="bg1"/>
                </a:solidFill>
              </a:rPr>
              <a:t> </a:t>
            </a:r>
            <a:r>
              <a:rPr lang="en-US" sz="2000" dirty="0">
                <a:solidFill>
                  <a:schemeClr val="bg1"/>
                </a:solidFill>
                <a:hlinkClick r:id="rId16" tooltip="President of Israe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President of Israel</a:t>
            </a:r>
            <a:r>
              <a:rPr lang="en-US" sz="2000" dirty="0">
                <a:solidFill>
                  <a:schemeClr val="bg1"/>
                </a:solidFill>
              </a:rPr>
              <a:t> from 1973 until 1978.</a:t>
            </a:r>
          </a:p>
        </p:txBody>
      </p:sp>
    </p:spTree>
    <p:extLst>
      <p:ext uri="{BB962C8B-B14F-4D97-AF65-F5344CB8AC3E}">
        <p14:creationId xmlns:p14="http://schemas.microsoft.com/office/powerpoint/2010/main" val="618561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6A95EA1-ED73-412C-9E8A-49301C568C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5"/>
          <a:stretch/>
        </p:blipFill>
        <p:spPr>
          <a:xfrm>
            <a:off x="-1" y="1"/>
            <a:ext cx="12192000" cy="613226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309214B-9B60-4A94-88B5-44CB8D263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04"/>
          <a:stretch>
            <a:fillRect/>
          </a:stretch>
        </p:blipFill>
        <p:spPr>
          <a:xfrm>
            <a:off x="0" y="1783365"/>
            <a:ext cx="12192000" cy="5074635"/>
          </a:xfrm>
          <a:custGeom>
            <a:avLst/>
            <a:gdLst>
              <a:gd name="connsiteX0" fmla="*/ 0 w 12192000"/>
              <a:gd name="connsiteY0" fmla="*/ 0 h 5074635"/>
              <a:gd name="connsiteX1" fmla="*/ 12192000 w 12192000"/>
              <a:gd name="connsiteY1" fmla="*/ 0 h 5074635"/>
              <a:gd name="connsiteX2" fmla="*/ 12192000 w 12192000"/>
              <a:gd name="connsiteY2" fmla="*/ 5074635 h 5074635"/>
              <a:gd name="connsiteX3" fmla="*/ 0 w 12192000"/>
              <a:gd name="connsiteY3" fmla="*/ 5074635 h 5074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074635">
                <a:moveTo>
                  <a:pt x="0" y="0"/>
                </a:moveTo>
                <a:lnTo>
                  <a:pt x="12192000" y="0"/>
                </a:lnTo>
                <a:lnTo>
                  <a:pt x="12192000" y="5074635"/>
                </a:lnTo>
                <a:lnTo>
                  <a:pt x="0" y="5074635"/>
                </a:lnTo>
                <a:close/>
              </a:path>
            </a:pathLst>
          </a:cu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E844F25-203D-4F02-9833-967EDA9B2C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1" r="17096"/>
          <a:stretch/>
        </p:blipFill>
        <p:spPr>
          <a:xfrm>
            <a:off x="7832423" y="149341"/>
            <a:ext cx="1635135" cy="1484685"/>
          </a:xfrm>
          <a:prstGeom prst="rect">
            <a:avLst/>
          </a:prstGeom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04309E-93C4-4E7C-8721-8E7A87057B1D}"/>
              </a:ext>
            </a:extLst>
          </p:cNvPr>
          <p:cNvSpPr txBox="1"/>
          <p:nvPr/>
        </p:nvSpPr>
        <p:spPr>
          <a:xfrm>
            <a:off x="1871003" y="5933483"/>
            <a:ext cx="8778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Rehovot - Israel</a:t>
            </a:r>
          </a:p>
        </p:txBody>
      </p:sp>
    </p:spTree>
    <p:extLst>
      <p:ext uri="{BB962C8B-B14F-4D97-AF65-F5344CB8AC3E}">
        <p14:creationId xmlns:p14="http://schemas.microsoft.com/office/powerpoint/2010/main" val="6266806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hlinkClick r:id="rId2"/>
            <a:extLst>
              <a:ext uri="{FF2B5EF4-FFF2-40B4-BE49-F238E27FC236}">
                <a16:creationId xmlns:a16="http://schemas.microsoft.com/office/drawing/2014/main" id="{BB4D478F-086A-4D45-9767-4D31F06D5B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r="31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499472-5F6E-4197-AAF0-AA1568B16F62}"/>
              </a:ext>
            </a:extLst>
          </p:cNvPr>
          <p:cNvSpPr txBox="1"/>
          <p:nvPr/>
        </p:nvSpPr>
        <p:spPr>
          <a:xfrm>
            <a:off x="914400" y="477078"/>
            <a:ext cx="6652591" cy="503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2717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99ADA9-C39B-4421-A8B4-80794EC40D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3853"/>
          <a:stretch/>
        </p:blipFill>
        <p:spPr>
          <a:xfrm>
            <a:off x="20" y="10"/>
            <a:ext cx="4637226" cy="6857990"/>
          </a:xfrm>
          <a:prstGeom prst="rect">
            <a:avLst/>
          </a:prstGeom>
        </p:spPr>
      </p:pic>
      <p:sp>
        <p:nvSpPr>
          <p:cNvPr id="12" name="Rectangle 9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62B7CC-B8A5-44BD-94E7-0A884501F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328" y="640082"/>
            <a:ext cx="6274591" cy="33516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 </a:t>
            </a:r>
          </a:p>
        </p:txBody>
      </p:sp>
    </p:spTree>
    <p:extLst>
      <p:ext uri="{BB962C8B-B14F-4D97-AF65-F5344CB8AC3E}">
        <p14:creationId xmlns:p14="http://schemas.microsoft.com/office/powerpoint/2010/main" val="1053798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18A5DC-1EAF-4C6D-8088-8E16133141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8" b="870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028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0C091D0-5DC2-47E3-A25B-7251CF7927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6" r="-2" b="-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5AA9051-40E4-4686-B720-08CE69665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00136" cy="284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415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CE3CA-EAAA-443F-A7F5-EC7D32AF6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pPr algn="ctr"/>
            <a:r>
              <a:rPr lang="en-US" sz="6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REHOVOT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916796C-78B2-42EC-974C-D3B3BCA2DF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hlinkClick r:id="rId2" tooltip="Book of Genesis"/>
            </a:endParaRPr>
          </a:p>
          <a:p>
            <a:pPr marL="0" indent="0">
              <a:buNone/>
            </a:pPr>
            <a:r>
              <a:rPr lang="en-US" dirty="0">
                <a:hlinkClick r:id="rId2" tooltip="Book of Genesis"/>
              </a:rPr>
              <a:t>Genesis</a:t>
            </a:r>
            <a:r>
              <a:rPr lang="en-US" dirty="0"/>
              <a:t> 26:22: "And he called the name of it </a:t>
            </a:r>
            <a:r>
              <a:rPr lang="en-US" i="1" dirty="0"/>
              <a:t>Rehoboth</a:t>
            </a:r>
            <a:r>
              <a:rPr lang="en-US" dirty="0"/>
              <a:t>; and he said: 'For now the Lord hath made room for us, and we shall be fruitful in the land'."</a:t>
            </a:r>
            <a:endParaRPr lang="en-US" sz="1800" dirty="0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467ED322-7F62-4B83-8935-B7506DED04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1" r="17096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2139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9C771E-CFC5-421F-8A0F-91ADED78CD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A4BABA-F904-43A6-BF3D-1816FDB2DC4C}"/>
              </a:ext>
            </a:extLst>
          </p:cNvPr>
          <p:cNvSpPr txBox="1"/>
          <p:nvPr/>
        </p:nvSpPr>
        <p:spPr>
          <a:xfrm>
            <a:off x="604911" y="5275378"/>
            <a:ext cx="43187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1898</a:t>
            </a:r>
          </a:p>
        </p:txBody>
      </p:sp>
    </p:spTree>
    <p:extLst>
      <p:ext uri="{BB962C8B-B14F-4D97-AF65-F5344CB8AC3E}">
        <p14:creationId xmlns:p14="http://schemas.microsoft.com/office/powerpoint/2010/main" val="1951439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644C82-FF2C-4010-8A4A-23C7C46ED4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2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314304-9DC5-467A-AB4D-7801A73D640E}"/>
              </a:ext>
            </a:extLst>
          </p:cNvPr>
          <p:cNvSpPr txBox="1"/>
          <p:nvPr/>
        </p:nvSpPr>
        <p:spPr>
          <a:xfrm>
            <a:off x="331304" y="5320450"/>
            <a:ext cx="43467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0D1A49-3074-40BE-B8E9-D8227BEDD5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961" y="5586407"/>
            <a:ext cx="8257735" cy="111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92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40026D-DD96-410C-AE5E-4E663A84AC23}"/>
              </a:ext>
            </a:extLst>
          </p:cNvPr>
          <p:cNvSpPr txBox="1"/>
          <p:nvPr/>
        </p:nvSpPr>
        <p:spPr>
          <a:xfrm>
            <a:off x="527538" y="4633546"/>
            <a:ext cx="11139854" cy="11051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Founded in 1890 by Polish Jewish pioneers of the 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tooltip="First Aliyah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First Aliyah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land purchased from a 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tooltip="Christian Arab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Christian Arab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by the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Menuha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Venahala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society, an organization in Warsaw that raised funds for Jewish settlement in 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tooltip="Eretz Israe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Eretz Israel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24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3D3E7C-59DF-4DA2-88C1-E2B67A0E0A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088" y="307731"/>
            <a:ext cx="3687820" cy="3997637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0F8776E-F1F1-41B0-B9DB-9133E35DB9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0" b="2803"/>
          <a:stretch/>
        </p:blipFill>
        <p:spPr>
          <a:xfrm>
            <a:off x="6416043" y="772089"/>
            <a:ext cx="5455917" cy="306892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D72D1C6-B54B-4A0F-8521-3255EEEDC106}"/>
              </a:ext>
            </a:extLst>
          </p:cNvPr>
          <p:cNvSpPr txBox="1"/>
          <p:nvPr/>
        </p:nvSpPr>
        <p:spPr>
          <a:xfrm flipH="1">
            <a:off x="1437197" y="1139687"/>
            <a:ext cx="7971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01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175</Words>
  <Application>Microsoft Office PowerPoint</Application>
  <PresentationFormat>Widescreen</PresentationFormat>
  <Paragraphs>41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REHOVOT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My Parents</vt:lpstr>
      <vt:lpstr>The British Mandate</vt:lpstr>
      <vt:lpstr>PowerPoint Presentation</vt:lpstr>
      <vt:lpstr>Not a Warrior</vt:lpstr>
      <vt:lpstr>Childhood Life in Rehovot</vt:lpstr>
      <vt:lpstr>A Simple Life Indeed</vt:lpstr>
      <vt:lpstr>Social Innovation</vt:lpstr>
      <vt:lpstr>Core Values – Nature or Nurture?</vt:lpstr>
      <vt:lpstr>Safety Net Democracy Common Cause</vt:lpstr>
      <vt:lpstr>PowerPoint Presentation</vt:lpstr>
      <vt:lpstr>Coming Home after 40 Years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Chaim Weizman –First President of Israel Ada Yonath - 2009, received the Nobel Prize in Chemistry Arnon Milchan – Hollywood Mogul - 12 Years a Slave, JFK, Heat, Fight Club, Mr. and Mrs. Smith,  </vt:lpstr>
      <vt:lpstr>PowerPoint Presentation</vt:lpstr>
      <vt:lpstr>Thank You!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Amnon Zohar</dc:creator>
  <cp:lastModifiedBy>Amnon Zohar</cp:lastModifiedBy>
  <cp:revision>6</cp:revision>
  <dcterms:created xsi:type="dcterms:W3CDTF">2018-10-22T19:38:25Z</dcterms:created>
  <dcterms:modified xsi:type="dcterms:W3CDTF">2018-11-29T18:28:17Z</dcterms:modified>
</cp:coreProperties>
</file>