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2" r:id="rId5"/>
    <p:sldId id="264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0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0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9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5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3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8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84CB7-887A-4736-9856-0F86BEFA692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3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ountain&#10;&#10;Description generated with high confidence">
            <a:extLst>
              <a:ext uri="{FF2B5EF4-FFF2-40B4-BE49-F238E27FC236}">
                <a16:creationId xmlns:a16="http://schemas.microsoft.com/office/drawing/2014/main" id="{16ADFAD5-174F-4817-9A23-1943F1528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4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43EE65-52EE-41A2-ADDD-63816DB9150B}"/>
              </a:ext>
            </a:extLst>
          </p:cNvPr>
          <p:cNvSpPr txBox="1"/>
          <p:nvPr/>
        </p:nvSpPr>
        <p:spPr>
          <a:xfrm>
            <a:off x="801857" y="651959"/>
            <a:ext cx="1074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War &amp; Peace</a:t>
            </a:r>
          </a:p>
          <a:p>
            <a:r>
              <a:rPr lang="en-US" sz="4800" dirty="0">
                <a:solidFill>
                  <a:schemeClr val="bg1"/>
                </a:solidFill>
                <a:latin typeface="Rockwell Extra Bold" panose="02060903040505020403" pitchFamily="18" charset="0"/>
              </a:rPr>
              <a:t>In The Middle East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1E15BA-DB5D-4B6A-80A1-3770746C6F22}"/>
              </a:ext>
            </a:extLst>
          </p:cNvPr>
          <p:cNvSpPr txBox="1"/>
          <p:nvPr/>
        </p:nvSpPr>
        <p:spPr>
          <a:xfrm>
            <a:off x="801857" y="4972050"/>
            <a:ext cx="4261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Rockwell Extra Bold" panose="02060903040505020403" pitchFamily="18" charset="0"/>
              </a:rPr>
              <a:t>Lecture #10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C4E90-A700-4F28-A3CC-B2D2AE93359F}"/>
              </a:ext>
            </a:extLst>
          </p:cNvPr>
          <p:cNvSpPr txBox="1"/>
          <p:nvPr/>
        </p:nvSpPr>
        <p:spPr>
          <a:xfrm>
            <a:off x="1154430" y="3429000"/>
            <a:ext cx="10012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ckwell Extra Bold" panose="02060903040505020403" pitchFamily="18" charset="0"/>
              </a:rPr>
              <a:t>This Week:</a:t>
            </a:r>
          </a:p>
          <a:p>
            <a:r>
              <a:rPr lang="en-US" sz="2400" dirty="0">
                <a:solidFill>
                  <a:schemeClr val="bg1"/>
                </a:solidFill>
                <a:latin typeface="Rockwell Extra Bold" panose="02060903040505020403" pitchFamily="18" charset="0"/>
              </a:rPr>
              <a:t>The Syrian Civil War &amp; Canada’s Role in The Middle East</a:t>
            </a:r>
          </a:p>
          <a:p>
            <a:r>
              <a:rPr lang="en-US" sz="2400" dirty="0">
                <a:solidFill>
                  <a:schemeClr val="bg1"/>
                </a:solidFill>
                <a:latin typeface="Rockwell Extra Bold" panose="02060903040505020403" pitchFamily="18" charset="0"/>
              </a:rPr>
              <a:t>Guest Speaker: Annie </a:t>
            </a:r>
            <a:r>
              <a:rPr lang="en-US" sz="2400" dirty="0" err="1">
                <a:solidFill>
                  <a:schemeClr val="bg1"/>
                </a:solidFill>
                <a:latin typeface="Rockwell Extra Bold" panose="02060903040505020403" pitchFamily="18" charset="0"/>
              </a:rPr>
              <a:t>Demirjian</a:t>
            </a:r>
            <a:endParaRPr lang="en-US" sz="2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6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92293F-182C-48F8-9925-7F2B170AF6D9}"/>
              </a:ext>
            </a:extLst>
          </p:cNvPr>
          <p:cNvSpPr txBox="1"/>
          <p:nvPr/>
        </p:nvSpPr>
        <p:spPr>
          <a:xfrm>
            <a:off x="3362177" y="154735"/>
            <a:ext cx="865163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2014-2015 Director of Political Affairs &amp; Mediation Group at the UN Mission in Somalia (UNSOM). </a:t>
            </a:r>
            <a:r>
              <a:rPr lang="en-US" dirty="0"/>
              <a:t>She was responsible for the peace building and state building portfolio.  including: military/civilian interface &amp; stabilization, political reform, state formation (federal/state), conflict prevention &amp; local reconciliation and constitutional review.</a:t>
            </a:r>
          </a:p>
          <a:p>
            <a:r>
              <a:rPr lang="en-US" sz="2400" b="1" dirty="0"/>
              <a:t>2004-2013, working with the UN Missions in the field, she headed UNDP’s Democratic Governance portfolio in Iraq, Libya, Somalia, Eastern European countries &amp; Central Asia. </a:t>
            </a:r>
            <a:r>
              <a:rPr lang="en-US" dirty="0"/>
              <a:t>At UNDP-Iraq (2004-2007), Somalia (2008-2009) and Libya (2011-2012) she was responsible for transitional administration, the constitution drafting process, elections, institutional development and capacity building, public administration reform, local governance and civil society development. </a:t>
            </a:r>
          </a:p>
          <a:p>
            <a:r>
              <a:rPr lang="en-US" sz="2400" b="1" dirty="0"/>
              <a:t>In 2010, she was seconded to Haiti to lead the Post Disaster Needs Assessment for the UNDP/World Bank after the earthquake in Haiti. </a:t>
            </a:r>
            <a:r>
              <a:rPr lang="en-US" dirty="0"/>
              <a:t>Anne has 20 years of senior management experience, in policy and programming, with the Federal Government of Canada (central agencies/line departments, including at the Security Intelligence &amp; Review Committee (SIRC). </a:t>
            </a:r>
          </a:p>
          <a:p>
            <a:r>
              <a:rPr lang="en-US" sz="2400" b="1" dirty="0"/>
              <a:t>For the United Nations and the World Bank she also worked in the following countries: Jordan, Egypt, Tunisia, Palestine Zimbabwe, South Africa and Nigeria.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CB7252-C420-4DBD-B65E-95B8507D3E4B}"/>
              </a:ext>
            </a:extLst>
          </p:cNvPr>
          <p:cNvSpPr txBox="1"/>
          <p:nvPr/>
        </p:nvSpPr>
        <p:spPr>
          <a:xfrm>
            <a:off x="178191" y="3338439"/>
            <a:ext cx="2888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Director, Glendon School of Public and International Affairs</a:t>
            </a:r>
          </a:p>
          <a:p>
            <a:r>
              <a:rPr lang="en-US" sz="2400" b="1" dirty="0"/>
              <a:t>York University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988926-3730-4374-A3C1-B8626798F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1" y="154735"/>
            <a:ext cx="27527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6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DD9A29-533D-465E-AD6D-054F7EA16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41174"/>
            <a:ext cx="9205913" cy="65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300C487-34F7-4D4C-BDBA-FB74AD5EB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47F398-790A-4C22-8E3A-E81B34DA39F5}"/>
              </a:ext>
            </a:extLst>
          </p:cNvPr>
          <p:cNvSpPr txBox="1"/>
          <p:nvPr/>
        </p:nvSpPr>
        <p:spPr>
          <a:xfrm>
            <a:off x="6977575" y="5950634"/>
            <a:ext cx="4628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of “Return”</a:t>
            </a:r>
          </a:p>
        </p:txBody>
      </p:sp>
    </p:spTree>
    <p:extLst>
      <p:ext uri="{BB962C8B-B14F-4D97-AF65-F5344CB8AC3E}">
        <p14:creationId xmlns:p14="http://schemas.microsoft.com/office/powerpoint/2010/main" val="403677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8FB5C18-90C4-4CFB-BBF4-24BF58E53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9" b="-2"/>
          <a:stretch/>
        </p:blipFill>
        <p:spPr>
          <a:xfrm rot="5400000">
            <a:off x="4986528" y="-347472"/>
            <a:ext cx="6858000" cy="755294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76A8C0-EF82-4024-8E7D-93A9D97F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221309"/>
            <a:ext cx="3651467" cy="167660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Analysis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92EA29-58C7-44EF-8F8C-7F1513FFD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227380"/>
            <a:ext cx="3651466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Data:</a:t>
            </a:r>
          </a:p>
          <a:p>
            <a:r>
              <a:rPr lang="en-US" sz="1800" dirty="0"/>
              <a:t>30,000 Gazan march on or near the Israeli border</a:t>
            </a:r>
          </a:p>
          <a:p>
            <a:r>
              <a:rPr lang="en-US" sz="1800" dirty="0"/>
              <a:t>18 Palestinians killed by IDF</a:t>
            </a:r>
          </a:p>
          <a:p>
            <a:r>
              <a:rPr lang="en-US" sz="1800" dirty="0"/>
              <a:t>Worst violence since 2014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Information:</a:t>
            </a:r>
          </a:p>
          <a:p>
            <a:r>
              <a:rPr lang="en-US" sz="1800" dirty="0"/>
              <a:t>Hamas organized /participated</a:t>
            </a:r>
          </a:p>
          <a:p>
            <a:r>
              <a:rPr lang="en-US" sz="1800" dirty="0"/>
              <a:t>Stones, tires, Molotov cocktails</a:t>
            </a:r>
          </a:p>
          <a:p>
            <a:r>
              <a:rPr lang="en-US" sz="1800" dirty="0"/>
              <a:t>Some protesters were shot in back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Intelligence:</a:t>
            </a:r>
          </a:p>
          <a:p>
            <a:r>
              <a:rPr lang="en-US" sz="1800" dirty="0"/>
              <a:t>March of “Return” </a:t>
            </a:r>
          </a:p>
          <a:p>
            <a:r>
              <a:rPr lang="en-US" sz="1800" dirty="0"/>
              <a:t>Not PA – West Bank (Unity)</a:t>
            </a:r>
          </a:p>
          <a:p>
            <a:r>
              <a:rPr lang="en-US" sz="1800" dirty="0"/>
              <a:t>U.S. Cover – Saudi recognition</a:t>
            </a:r>
          </a:p>
          <a:p>
            <a:endParaRPr lang="en-US" sz="1800" dirty="0"/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190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DD4C37-CF6A-4840-A844-BCCBF6894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1D6F43-EE47-4049-8862-7D988A89A1E5}"/>
              </a:ext>
            </a:extLst>
          </p:cNvPr>
          <p:cNvSpPr txBox="1"/>
          <p:nvPr/>
        </p:nvSpPr>
        <p:spPr>
          <a:xfrm>
            <a:off x="777240" y="582931"/>
            <a:ext cx="10771293" cy="2377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War &amp; Peace</a:t>
            </a:r>
          </a:p>
          <a:p>
            <a:r>
              <a:rPr lang="en-US" sz="4800" dirty="0">
                <a:solidFill>
                  <a:schemeClr val="bg1"/>
                </a:solidFill>
                <a:latin typeface="Rockwell Extra Bold" panose="02060903040505020403" pitchFamily="18" charset="0"/>
              </a:rPr>
              <a:t>In The Middle East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5E5EE-79B6-4AF5-866E-917F34B85C46}"/>
              </a:ext>
            </a:extLst>
          </p:cNvPr>
          <p:cNvSpPr txBox="1"/>
          <p:nvPr/>
        </p:nvSpPr>
        <p:spPr>
          <a:xfrm>
            <a:off x="182880" y="4126230"/>
            <a:ext cx="71437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This is not an official 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CERTIFICATE  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This is a THANK YOU note for your interest, patience and now a better understanding of the Middle East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Amnon Zohar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zohar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.amnon@</a:t>
            </a:r>
            <a:r>
              <a:rPr lang="en-US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gmail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  <a:p>
            <a:endParaRPr lang="en-US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8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2803</TotalTime>
  <Words>378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Rockwell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Situation Analysis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Amnon Zohar</dc:creator>
  <cp:lastModifiedBy>amnon zohar</cp:lastModifiedBy>
  <cp:revision>140</cp:revision>
  <dcterms:created xsi:type="dcterms:W3CDTF">2017-12-14T21:00:06Z</dcterms:created>
  <dcterms:modified xsi:type="dcterms:W3CDTF">2018-04-03T14:49:02Z</dcterms:modified>
</cp:coreProperties>
</file>