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340" r:id="rId4"/>
    <p:sldId id="339" r:id="rId5"/>
    <p:sldId id="332" r:id="rId6"/>
    <p:sldId id="330" r:id="rId7"/>
    <p:sldId id="333" r:id="rId8"/>
    <p:sldId id="334" r:id="rId9"/>
    <p:sldId id="314" r:id="rId10"/>
    <p:sldId id="315" r:id="rId11"/>
    <p:sldId id="316" r:id="rId12"/>
    <p:sldId id="318" r:id="rId13"/>
    <p:sldId id="338" r:id="rId14"/>
    <p:sldId id="319" r:id="rId15"/>
    <p:sldId id="320" r:id="rId16"/>
    <p:sldId id="322" r:id="rId17"/>
    <p:sldId id="321" r:id="rId18"/>
    <p:sldId id="323" r:id="rId19"/>
    <p:sldId id="324" r:id="rId20"/>
    <p:sldId id="325" r:id="rId21"/>
    <p:sldId id="326" r:id="rId22"/>
    <p:sldId id="327" r:id="rId23"/>
    <p:sldId id="335" r:id="rId24"/>
    <p:sldId id="336" r:id="rId25"/>
    <p:sldId id="337" r:id="rId26"/>
    <p:sldId id="276" r:id="rId27"/>
    <p:sldId id="34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4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0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0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9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9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54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5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34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8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84CB7-887A-4736-9856-0F86BEFA692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6B26E-F2C3-42E0-BFEA-A7F78A6A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3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EmbededVideos/Lecture7/Israel%20(not%20US)%20%20leads%20global%20drone%20export%20market.mp4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../EmbededVideos/Lecture7/Israel%20is%20global%20leader%20in%20desalination%20technologies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feature=player_embedded&amp;v=takha-lVb-w&amp;t=44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../EmbededVideos/Lecture7/Russian%20Immigrants%20to%20Israel%20(youtubemp4.to).mp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youtube.com/watch?v=rYE9UgmVrf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hyperlink" Target="../EmbededVideos/Lecture7/ISRAEL&amp;#039;S SECRET WEAPON - THE TALPIOT PROGRAM (youtubemp4.to).mp4" TargetMode="Externa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1.png"/><Relationship Id="rId5" Type="http://schemas.openxmlformats.org/officeDocument/2006/relationships/image" Target="../media/image36.jpg"/><Relationship Id="rId10" Type="http://schemas.openxmlformats.org/officeDocument/2006/relationships/hyperlink" Target="../EmbededVideos/Lecture7/Top%205%20inventions%20from%20Israel%20(Tech%20check)%20(youtubemp4.to).mp4" TargetMode="External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../EmbededVideos/Lecture7/Gidon%20Bromberg%20%20%20EcoPeace%20Middle%20East%20Peace%20is%20Possible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../EmbededVideos/Lecture4/A%20plan%20for%20Palestines%20peace%20and%20prosperity%20%20The%20Economist.mp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../EmbededVideos/Lecture7/How%20an%20Iranian%20and%20Jewish%20Comedian%20Stand%20Up%20For%20Peace.mp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6EJp0u54eI&amp;t=5s" TargetMode="External"/><Relationship Id="rId13" Type="http://schemas.openxmlformats.org/officeDocument/2006/relationships/hyperlink" Target="https://www.youtube.com/watch?v=QCtUc-BwyYs&amp;t=114s" TargetMode="External"/><Relationship Id="rId3" Type="http://schemas.openxmlformats.org/officeDocument/2006/relationships/hyperlink" Target="https://www.indexmundi.com/map/?t=0&amp;v=2229&amp;r=me&amp;l=en" TargetMode="External"/><Relationship Id="rId7" Type="http://schemas.openxmlformats.org/officeDocument/2006/relationships/hyperlink" Target="https://www.youtube.com/watch?v=deOmrZINIcM" TargetMode="External"/><Relationship Id="rId12" Type="http://schemas.openxmlformats.org/officeDocument/2006/relationships/hyperlink" Target="https://www.youtube.com/watch?v=0g-eyo6v5UE&amp;t=3s" TargetMode="External"/><Relationship Id="rId2" Type="http://schemas.openxmlformats.org/officeDocument/2006/relationships/hyperlink" Target="https://www.slideshare.net/secret/MXBdJOyla0VDf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3UPiKqpSu5g" TargetMode="External"/><Relationship Id="rId11" Type="http://schemas.openxmlformats.org/officeDocument/2006/relationships/hyperlink" Target="https://www.youtube.com/watch?v=rYE9UgmVrfU&amp;t=521s" TargetMode="External"/><Relationship Id="rId5" Type="http://schemas.openxmlformats.org/officeDocument/2006/relationships/hyperlink" Target="https://www.youtube.com/watch?v=beGNG9X4TBI&amp;t=1s" TargetMode="External"/><Relationship Id="rId10" Type="http://schemas.openxmlformats.org/officeDocument/2006/relationships/hyperlink" Target="https://www.youtube.com/watch?feature=player_embedded&amp;v=takha-lVb-w&amp;t=441" TargetMode="External"/><Relationship Id="rId4" Type="http://schemas.openxmlformats.org/officeDocument/2006/relationships/hyperlink" Target="https://www.youtube.com/watch?v=2oZ2fxhg-VY" TargetMode="External"/><Relationship Id="rId9" Type="http://schemas.openxmlformats.org/officeDocument/2006/relationships/hyperlink" Target="https://www.youtube.com/watch?v=Rr0ReW8U2Ns&amp;t=13s" TargetMode="External"/><Relationship Id="rId14" Type="http://schemas.openxmlformats.org/officeDocument/2006/relationships/hyperlink" Target="https://www.youtube.com/watch?v=lE4jWBjsbBk&amp;t=8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indexmundi.com/map/?t=0&amp;v=2229&amp;r=me&amp;l=e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../EmbededVideos/Lecture7/Middle%20East%20Megatrends%20-%20Transforming%20our%20region%20(youtubemp4.to).mp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../EmbededVideos/Lecture7/Can%20The%20Middle%20East%20Survive%20Without%20Oil.mp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../EmbededVideos/Lecture7/Climate%20change%20Middle%20East%20and%20North%20Africa%20will%20soon%20become%20uninhabitable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../EmbededVideos/Lecture7/START-UP_NATION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16ADFAD5-174F-4817-9A23-1943F1528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4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3EE65-52EE-41A2-ADDD-63816DB9150B}"/>
              </a:ext>
            </a:extLst>
          </p:cNvPr>
          <p:cNvSpPr txBox="1"/>
          <p:nvPr/>
        </p:nvSpPr>
        <p:spPr>
          <a:xfrm>
            <a:off x="801857" y="651959"/>
            <a:ext cx="10746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War &amp; Peace</a:t>
            </a:r>
          </a:p>
          <a:p>
            <a:r>
              <a:rPr lang="en-US" sz="4800" dirty="0">
                <a:solidFill>
                  <a:schemeClr val="bg1"/>
                </a:solidFill>
                <a:latin typeface="Rockwell Extra Bold" panose="02060903040505020403" pitchFamily="18" charset="0"/>
              </a:rPr>
              <a:t>In The Middle East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1E15BA-DB5D-4B6A-80A1-3770746C6F22}"/>
              </a:ext>
            </a:extLst>
          </p:cNvPr>
          <p:cNvSpPr txBox="1"/>
          <p:nvPr/>
        </p:nvSpPr>
        <p:spPr>
          <a:xfrm>
            <a:off x="801857" y="4972050"/>
            <a:ext cx="4261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ckwell Extra Bold" panose="02060903040505020403" pitchFamily="18" charset="0"/>
              </a:rPr>
              <a:t>Lecture #7</a:t>
            </a:r>
          </a:p>
        </p:txBody>
      </p:sp>
    </p:spTree>
    <p:extLst>
      <p:ext uri="{BB962C8B-B14F-4D97-AF65-F5344CB8AC3E}">
        <p14:creationId xmlns:p14="http://schemas.microsoft.com/office/powerpoint/2010/main" val="140656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9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9FA16587-A0E9-4A1D-AE74-73FC9BB1B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1143920" y="643467"/>
            <a:ext cx="990416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5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9" y="0"/>
            <a:ext cx="11901861" cy="67093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86200" y="2667000"/>
            <a:ext cx="762000" cy="633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81.9</a:t>
            </a:r>
          </a:p>
        </p:txBody>
      </p:sp>
      <p:sp>
        <p:nvSpPr>
          <p:cNvPr id="9" name="Oval 8"/>
          <p:cNvSpPr/>
          <p:nvPr/>
        </p:nvSpPr>
        <p:spPr>
          <a:xfrm>
            <a:off x="4038600" y="3099956"/>
            <a:ext cx="762000" cy="633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11.9</a:t>
            </a:r>
          </a:p>
        </p:txBody>
      </p:sp>
      <p:sp>
        <p:nvSpPr>
          <p:cNvPr id="10" name="Oval 9"/>
          <p:cNvSpPr/>
          <p:nvPr/>
        </p:nvSpPr>
        <p:spPr>
          <a:xfrm>
            <a:off x="5029200" y="3300844"/>
            <a:ext cx="838200" cy="649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$26.2</a:t>
            </a:r>
          </a:p>
        </p:txBody>
      </p:sp>
      <p:sp>
        <p:nvSpPr>
          <p:cNvPr id="11" name="Oval 10"/>
          <p:cNvSpPr/>
          <p:nvPr/>
        </p:nvSpPr>
        <p:spPr>
          <a:xfrm>
            <a:off x="4038600" y="4876800"/>
            <a:ext cx="990600" cy="633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/>
              <a:t>172.5</a:t>
            </a:r>
          </a:p>
        </p:txBody>
      </p:sp>
    </p:spTree>
    <p:extLst>
      <p:ext uri="{BB962C8B-B14F-4D97-AF65-F5344CB8AC3E}">
        <p14:creationId xmlns:p14="http://schemas.microsoft.com/office/powerpoint/2010/main" val="231680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3F6408-E1FB-40EE-933F-488D38CCC7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2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E02FE7B-183F-4173-AE89-E59153C72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5" y="3366481"/>
            <a:ext cx="4008767" cy="340614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616935-E758-4809-BE7C-FC314A9FF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6" y="85379"/>
            <a:ext cx="3972096" cy="25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98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AE885FA-583E-488C-A3B2-2647B84A81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594F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87B1CEC7-C2CE-4440-A0F7-0BE6B3AADB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7B0DBF0B-D7C2-4F15-94AE-31525582459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ECD639-82A8-44CC-887C-00045DEB0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806135"/>
            <a:ext cx="4974336" cy="2959729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08916BB2-C469-49E6-AE63-B269068F2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r="15248"/>
          <a:stretch/>
        </p:blipFill>
        <p:spPr>
          <a:xfrm>
            <a:off x="6660409" y="640080"/>
            <a:ext cx="4802248" cy="3291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32FA6-5CBF-4595-85BA-6B3D9520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28391"/>
            <a:ext cx="9144000" cy="1099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Wide Latin" panose="020A0A07050505020404" pitchFamily="18" charset="0"/>
              </a:rPr>
              <a:t>Global co-operation &amp;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15024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3971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6777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r="-3" b="1406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Military Superiority – Self-Sufficiency </a:t>
            </a:r>
          </a:p>
        </p:txBody>
      </p:sp>
    </p:spTree>
    <p:extLst>
      <p:ext uri="{BB962C8B-B14F-4D97-AF65-F5344CB8AC3E}">
        <p14:creationId xmlns:p14="http://schemas.microsoft.com/office/powerpoint/2010/main" val="2496822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E2D1B8-0887-4D2B-8C42-999040132B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085277-BAF7-40CC-A608-B030CA969F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009F90-86BF-44AE-B0EB-D68140E0E0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254369-4B26-4D6A-A4CD-BE3438297C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mage">
            <a:hlinkClick r:id="rId2" action="ppaction://hlinkfile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6" y="784894"/>
            <a:ext cx="3483526" cy="2326995"/>
          </a:xfrm>
          <a:prstGeom prst="rect">
            <a:avLst/>
          </a:prstGeom>
          <a:noFill/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38" y="898132"/>
            <a:ext cx="2804299" cy="2100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15" y="880537"/>
            <a:ext cx="2775335" cy="2135707"/>
          </a:xfrm>
          <a:prstGeom prst="rect">
            <a:avLst/>
          </a:prstGeom>
        </p:spPr>
      </p:pic>
      <p:pic>
        <p:nvPicPr>
          <p:cNvPr id="5" name="Picture 4" descr="imag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6" y="3642575"/>
            <a:ext cx="3483526" cy="23393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1087654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ECCF45-F6C9-4033-A09D-4A66BBAC12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 b="34856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 b="29885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5" name="Picture 4" descr="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4"/>
          <a:stretch/>
        </p:blipFill>
        <p:spPr bwMode="auto"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</p:spPr>
      </p:pic>
      <p:sp>
        <p:nvSpPr>
          <p:cNvPr id="19" name="Freeform 16">
            <a:extLst>
              <a:ext uri="{FF2B5EF4-FFF2-40B4-BE49-F238E27FC236}">
                <a16:creationId xmlns:a16="http://schemas.microsoft.com/office/drawing/2014/main" id="{98BA90CC-0056-473E-80AE-8CB0EE6ACC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8" y="365125"/>
            <a:ext cx="6743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latin typeface="Rockwell Extra Bold" panose="02060903040505020403" pitchFamily="18" charset="0"/>
              </a:rPr>
              <a:t>Technology &amp; Innovation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021249"/>
            <a:ext cx="5707565" cy="41557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hlinkClick r:id="rId4"/>
              </a:rPr>
              <a:t>“</a:t>
            </a:r>
            <a:r>
              <a:rPr lang="en-US" sz="3600" b="1" i="1" dirty="0">
                <a:solidFill>
                  <a:schemeClr val="bg1"/>
                </a:solidFill>
                <a:hlinkClick r:id="rId4"/>
              </a:rPr>
              <a:t>Israelis understand not only the financial and environmental costs of being dependent on oil but also the security costs of pumping money into the coffers of less-that-savory regimes</a:t>
            </a:r>
            <a:r>
              <a:rPr lang="en-US" sz="3600" b="1" dirty="0">
                <a:solidFill>
                  <a:schemeClr val="bg1"/>
                </a:solidFill>
                <a:hlinkClick r:id="rId4"/>
              </a:rPr>
              <a:t>”.  Mr. </a:t>
            </a:r>
            <a:r>
              <a:rPr lang="en-US" sz="3600" b="1" dirty="0" err="1">
                <a:solidFill>
                  <a:schemeClr val="bg1"/>
                </a:solidFill>
                <a:hlinkClick r:id="rId4"/>
              </a:rPr>
              <a:t>Aggasi</a:t>
            </a:r>
            <a:r>
              <a:rPr lang="en-US" sz="3600" b="1" dirty="0">
                <a:solidFill>
                  <a:schemeClr val="bg1"/>
                </a:solidFill>
                <a:hlinkClick r:id="rId4"/>
              </a:rPr>
              <a:t> Founder of Better Place</a:t>
            </a:r>
            <a:endParaRPr lang="en-US" sz="3600" b="1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02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74" y="961812"/>
            <a:ext cx="7003050" cy="49309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Immigration - Absorption</a:t>
            </a:r>
          </a:p>
        </p:txBody>
      </p:sp>
    </p:spTree>
    <p:extLst>
      <p:ext uri="{BB962C8B-B14F-4D97-AF65-F5344CB8AC3E}">
        <p14:creationId xmlns:p14="http://schemas.microsoft.com/office/powerpoint/2010/main" val="143060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61" y="6927"/>
            <a:ext cx="915578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46" y="3317542"/>
            <a:ext cx="4114800" cy="3540459"/>
          </a:xfrm>
          <a:prstGeom prst="rect">
            <a:avLst/>
          </a:prstGeom>
        </p:spPr>
      </p:pic>
      <p:pic>
        <p:nvPicPr>
          <p:cNvPr id="8" name="Picture 7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8" y="-80983"/>
            <a:ext cx="4200525" cy="3628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5810" y="3124200"/>
            <a:ext cx="139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PHILCO 2000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7258" y="63246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1962</a:t>
            </a:r>
          </a:p>
        </p:txBody>
      </p:sp>
      <p:sp>
        <p:nvSpPr>
          <p:cNvPr id="15" name="Arc 14"/>
          <p:cNvSpPr/>
          <p:nvPr/>
        </p:nvSpPr>
        <p:spPr>
          <a:xfrm>
            <a:off x="3004858" y="4648200"/>
            <a:ext cx="652743" cy="439570"/>
          </a:xfrm>
          <a:prstGeom prst="arc">
            <a:avLst>
              <a:gd name="adj1" fmla="val 16200000"/>
              <a:gd name="adj2" fmla="val 1616362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4DC53-ADF3-4613-AA23-941A77F6F700}"/>
              </a:ext>
            </a:extLst>
          </p:cNvPr>
          <p:cNvSpPr txBox="1"/>
          <p:nvPr/>
        </p:nvSpPr>
        <p:spPr>
          <a:xfrm>
            <a:off x="6509038" y="1085850"/>
            <a:ext cx="257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8:16 – 10:20</a:t>
            </a:r>
          </a:p>
        </p:txBody>
      </p:sp>
    </p:spTree>
    <p:extLst>
      <p:ext uri="{BB962C8B-B14F-4D97-AF65-F5344CB8AC3E}">
        <p14:creationId xmlns:p14="http://schemas.microsoft.com/office/powerpoint/2010/main" val="2859812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07867-B29C-441D-A0D3-B64EFE07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29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og drinking water from a beach&#10;&#10;Description generated with high confidence">
            <a:extLst>
              <a:ext uri="{FF2B5EF4-FFF2-40B4-BE49-F238E27FC236}">
                <a16:creationId xmlns:a16="http://schemas.microsoft.com/office/drawing/2014/main" id="{0F8010AB-3DDA-40D2-974B-26F84020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0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883F92-9737-43FD-8B48-A3267E8CC977}"/>
              </a:ext>
            </a:extLst>
          </p:cNvPr>
          <p:cNvSpPr/>
          <p:nvPr/>
        </p:nvSpPr>
        <p:spPr>
          <a:xfrm>
            <a:off x="1749287" y="3244334"/>
            <a:ext cx="8560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CFFC7-0F15-40AD-AAE9-D42F9539A127}"/>
              </a:ext>
            </a:extLst>
          </p:cNvPr>
          <p:cNvSpPr txBox="1"/>
          <p:nvPr/>
        </p:nvSpPr>
        <p:spPr>
          <a:xfrm>
            <a:off x="2001078" y="149749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 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1CE57-E2BB-49EB-A5ED-EFDA9D0A1CC3}"/>
              </a:ext>
            </a:extLst>
          </p:cNvPr>
          <p:cNvSpPr txBox="1"/>
          <p:nvPr/>
        </p:nvSpPr>
        <p:spPr>
          <a:xfrm>
            <a:off x="914400" y="1497496"/>
            <a:ext cx="106341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ockwell Extra Bold" panose="02060903040505020403" pitchFamily="18" charset="0"/>
              </a:rPr>
              <a:t>Last week today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ockwell Extra Bold" panose="02060903040505020403" pitchFamily="18" charset="0"/>
              </a:rPr>
              <a:t>Mega Trends affecting Middle East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ockwell Extra Bold" panose="02060903040505020403" pitchFamily="18" charset="0"/>
              </a:rPr>
              <a:t>Regional Development Opportunities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ockwell Extra Bold" panose="02060903040505020403" pitchFamily="18" charset="0"/>
              </a:rPr>
              <a:t>Case Study – Israel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ockwell Extra Bold" panose="02060903040505020403" pitchFamily="18" charset="0"/>
              </a:rPr>
              <a:t>Discussion Q&amp;A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2169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84" y="219076"/>
            <a:ext cx="2381250" cy="191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54" y="260358"/>
            <a:ext cx="1484168" cy="1829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78" y="438837"/>
            <a:ext cx="2362713" cy="1472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26" y="2472169"/>
            <a:ext cx="275272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78" y="2258187"/>
            <a:ext cx="15240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69" y="4578362"/>
            <a:ext cx="2466975" cy="1847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358" y="2351830"/>
            <a:ext cx="1590675" cy="2876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C10C7D-3F38-4B83-AB7B-6B51242FC8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1" y="386256"/>
            <a:ext cx="2486025" cy="1598159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file"/>
            <a:extLst>
              <a:ext uri="{FF2B5EF4-FFF2-40B4-BE49-F238E27FC236}">
                <a16:creationId xmlns:a16="http://schemas.microsoft.com/office/drawing/2014/main" id="{20FDADA7-8E81-451F-AFEF-8C32AA875B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1851" y="2116645"/>
            <a:ext cx="1751151" cy="2747118"/>
          </a:xfrm>
          <a:prstGeom prst="rect">
            <a:avLst/>
          </a:prstGeom>
        </p:spPr>
      </p:pic>
      <p:sp>
        <p:nvSpPr>
          <p:cNvPr id="17" name="AutoShape 2" descr="Image result for iphone camera">
            <a:extLst>
              <a:ext uri="{FF2B5EF4-FFF2-40B4-BE49-F238E27FC236}">
                <a16:creationId xmlns:a16="http://schemas.microsoft.com/office/drawing/2014/main" id="{5CB33A4D-E3C8-4632-B315-F91F1AB4C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Image result for iphone camera">
            <a:extLst>
              <a:ext uri="{FF2B5EF4-FFF2-40B4-BE49-F238E27FC236}">
                <a16:creationId xmlns:a16="http://schemas.microsoft.com/office/drawing/2014/main" id="{B36AFB17-30A7-48A7-8957-9BB4DFFDC2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8537D7-3788-49B0-ADA2-9812DAAFB1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7151" y="481869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65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A3BDE2-0DA5-4B9F-937F-1A552AE4E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3" b="1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74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E363-8BE0-499C-84F0-606729A3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EFC02-7825-46EC-8AB1-C848FFBC2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9" y="288563"/>
            <a:ext cx="5533637" cy="509356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148858A-A8C6-468B-900F-C70171890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08" y="281935"/>
            <a:ext cx="5620534" cy="508693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50E688-AB1C-403B-9012-FDEDF1549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72" y="288563"/>
            <a:ext cx="5620534" cy="54109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E36A91-5587-4B2B-BAF0-7E9FE60F1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13" y="288563"/>
            <a:ext cx="5433451" cy="466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508EE7-7A35-45A5-BBDF-74B0695D5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33" y="279036"/>
            <a:ext cx="5677692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37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hlinkClick r:id="rId2" action="ppaction://hlinkfile"/>
            <a:extLst>
              <a:ext uri="{FF2B5EF4-FFF2-40B4-BE49-F238E27FC236}">
                <a16:creationId xmlns:a16="http://schemas.microsoft.com/office/drawing/2014/main" id="{9D51B9C7-4866-4FD4-B53D-FA031EDB4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-1" b="-1"/>
          <a:stretch/>
        </p:blipFill>
        <p:spPr>
          <a:xfrm>
            <a:off x="-1" y="-63785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A67AA6B-CEED-406A-AA8F-072C9B61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Rockwell Extra Bold" panose="02060903040505020403" pitchFamily="18" charset="0"/>
              </a:rPr>
              <a:t>Could there be Peace?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E8B8CB-54D4-4D5E-9C0E-771C68D15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6" y="3189100"/>
            <a:ext cx="5111320" cy="2670725"/>
          </a:xfrm>
        </p:spPr>
      </p:pic>
    </p:spTree>
    <p:extLst>
      <p:ext uri="{BB962C8B-B14F-4D97-AF65-F5344CB8AC3E}">
        <p14:creationId xmlns:p14="http://schemas.microsoft.com/office/powerpoint/2010/main" val="1209922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 action="ppaction://hlinkfile"/>
            <a:extLst>
              <a:ext uri="{FF2B5EF4-FFF2-40B4-BE49-F238E27FC236}">
                <a16:creationId xmlns:a16="http://schemas.microsoft.com/office/drawing/2014/main" id="{58335933-B19C-4967-B666-A40EFF25F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55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 action="ppaction://hlinkfile"/>
            <a:extLst>
              <a:ext uri="{FF2B5EF4-FFF2-40B4-BE49-F238E27FC236}">
                <a16:creationId xmlns:a16="http://schemas.microsoft.com/office/drawing/2014/main" id="{D86A875F-4C26-4CF0-B910-92F54669F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50AEC-E163-41C9-B44A-15939836F446}"/>
              </a:ext>
            </a:extLst>
          </p:cNvPr>
          <p:cNvSpPr txBox="1"/>
          <p:nvPr/>
        </p:nvSpPr>
        <p:spPr>
          <a:xfrm>
            <a:off x="200025" y="552893"/>
            <a:ext cx="11630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The Middle East is not Funny – But can we not laugh from time to time?</a:t>
            </a:r>
          </a:p>
        </p:txBody>
      </p:sp>
    </p:spTree>
    <p:extLst>
      <p:ext uri="{BB962C8B-B14F-4D97-AF65-F5344CB8AC3E}">
        <p14:creationId xmlns:p14="http://schemas.microsoft.com/office/powerpoint/2010/main" val="107834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6FECF3-08F4-4A21-AA85-D56B38A81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0869EB-456B-4C66-A05A-EC998B6BD22F}"/>
              </a:ext>
            </a:extLst>
          </p:cNvPr>
          <p:cNvSpPr txBox="1"/>
          <p:nvPr/>
        </p:nvSpPr>
        <p:spPr>
          <a:xfrm flipH="1">
            <a:off x="57158" y="461280"/>
            <a:ext cx="118300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Rockwell Extra Bold" panose="02060903040505020403" pitchFamily="18" charset="0"/>
              </a:rPr>
              <a:t>War &amp; Peace in The Middle 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63650-E944-46A7-895B-52709C79E56D}"/>
              </a:ext>
            </a:extLst>
          </p:cNvPr>
          <p:cNvSpPr txBox="1"/>
          <p:nvPr/>
        </p:nvSpPr>
        <p:spPr>
          <a:xfrm flipH="1">
            <a:off x="734486" y="3681359"/>
            <a:ext cx="9727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Next Week:</a:t>
            </a:r>
          </a:p>
          <a:p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Let’s Debate Some Key Issues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F8179-5F7C-4B03-AE27-D765E24532B4}"/>
              </a:ext>
            </a:extLst>
          </p:cNvPr>
          <p:cNvSpPr txBox="1"/>
          <p:nvPr/>
        </p:nvSpPr>
        <p:spPr>
          <a:xfrm flipH="1">
            <a:off x="876992" y="5248897"/>
            <a:ext cx="8183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ockwell Extra Bold" panose="02060903040505020403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50046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65618E3-8D1B-45D5-B97B-99952A339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https://www.slideshare.net/secret/MXBdJOyla0VDf4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https://www.indexmundi.com/map/?t=0&amp;v=2229&amp;r=me&amp;l=en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4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https://www.youtube.com/watch?v=2oZ2fxhg-VY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7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https://www.youtube.com/watch?v=beGNG9X4TBI&amp;t=1s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6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https://www.youtube.com/watch?v=3UPiKqpSu5g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8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https://www.youtube.com/watch?v=deOmrZINIcM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9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https://www.youtube.com/watch?v=W6EJp0u54eI&amp;t=5s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14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https://www.youtube.com/watch?v=Rr0ReW8U2Ns&amp;t=13s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15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https://www.youtube.com/watch?feature=player_embedded&amp;v=takha-lVb-w&amp;t=441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16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https://www.youtube.com/watch?v=rYE9UgmVrfU&amp;t=521s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Slide18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https://www.youtube.com/watch?v=0g-eyo6v5UE&amp;t=3s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20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https://www.youtube.com/watch?v=QCtUc-BwyYs&amp;t=114s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23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sng" strike="noStrike" cap="none" normalizeH="0" baseline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https://www.youtube.com/watch?v=lE4jWBjsbBk&amp;t=8s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Slide 25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53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D3FE-460C-4386-9590-F37403DD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71D0F-369B-45D0-8251-CF44FEDCC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BEF5C-D2E0-4023-B476-A8128FF8B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B0506-E6B0-4A29-B5A1-F7B2AFCCB83E}"/>
              </a:ext>
            </a:extLst>
          </p:cNvPr>
          <p:cNvSpPr txBox="1"/>
          <p:nvPr/>
        </p:nvSpPr>
        <p:spPr>
          <a:xfrm>
            <a:off x="5326380" y="102870"/>
            <a:ext cx="602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Gaza Conference – Sunni Block – Palestinians out</a:t>
            </a:r>
          </a:p>
          <a:p>
            <a:r>
              <a:rPr lang="en-US"/>
              <a:t>PA Prime Minister </a:t>
            </a:r>
            <a:r>
              <a:rPr lang="en-US" dirty="0"/>
              <a:t>assassination attempt in Gaza</a:t>
            </a:r>
          </a:p>
        </p:txBody>
      </p:sp>
    </p:spTree>
    <p:extLst>
      <p:ext uri="{BB962C8B-B14F-4D97-AF65-F5344CB8AC3E}">
        <p14:creationId xmlns:p14="http://schemas.microsoft.com/office/powerpoint/2010/main" val="2627346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hlinkClick r:id="rId2"/>
            <a:extLst>
              <a:ext uri="{FF2B5EF4-FFF2-40B4-BE49-F238E27FC236}">
                <a16:creationId xmlns:a16="http://schemas.microsoft.com/office/drawing/2014/main" id="{F6C45CBD-9BF7-43B3-8A42-B7D8F586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7572" y="643467"/>
            <a:ext cx="981685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6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15062E-4FE4-4BC2-9F0B-2EA1EAD8A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6" b="28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1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 action="ppaction://hlinkfile"/>
            <a:extLst>
              <a:ext uri="{FF2B5EF4-FFF2-40B4-BE49-F238E27FC236}">
                <a16:creationId xmlns:a16="http://schemas.microsoft.com/office/drawing/2014/main" id="{B2E119ED-CFF0-4FDD-9745-3E1231CA0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34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 action="ppaction://hlinkfile"/>
            <a:extLst>
              <a:ext uri="{FF2B5EF4-FFF2-40B4-BE49-F238E27FC236}">
                <a16:creationId xmlns:a16="http://schemas.microsoft.com/office/drawing/2014/main" id="{B2AADAAA-E967-4EA5-8278-B9625FF5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r="640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35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 action="ppaction://hlinkfile"/>
            <a:extLst>
              <a:ext uri="{FF2B5EF4-FFF2-40B4-BE49-F238E27FC236}">
                <a16:creationId xmlns:a16="http://schemas.microsoft.com/office/drawing/2014/main" id="{83A0C325-DBE9-494B-A1F2-9D80176FB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4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76" y="262011"/>
            <a:ext cx="2660245" cy="3997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69" y="307731"/>
            <a:ext cx="4895065" cy="399763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>
                <a:solidFill>
                  <a:srgbClr val="3ED9FF"/>
                </a:solidFill>
                <a:latin typeface="Rockwell Extra Bold" panose="02060903040505020403" pitchFamily="18" charset="0"/>
              </a:rPr>
              <a:t>Start-up 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005EB1-BEC8-4002-A4A4-8F1F2376CF9A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 and how has Israel become a hot-bed for technological innovation and a power house in technology applications</a:t>
            </a:r>
            <a:endParaRPr lang="en-US" sz="3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4702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1402</TotalTime>
  <Words>183</Words>
  <Application>Microsoft Office PowerPoint</Application>
  <PresentationFormat>Widescreen</PresentationFormat>
  <Paragraphs>49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Rockwell Extra Bold</vt:lpstr>
      <vt:lpstr>Wide Latin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co-operation &amp; Collaboration</vt:lpstr>
      <vt:lpstr>Military Superiority – Self-Sufficiency </vt:lpstr>
      <vt:lpstr>Lack of Natural Resources</vt:lpstr>
      <vt:lpstr>Technology &amp;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Could there be Peace?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Amnon Zohar</dc:creator>
  <cp:lastModifiedBy>amnon zohar</cp:lastModifiedBy>
  <cp:revision>122</cp:revision>
  <dcterms:created xsi:type="dcterms:W3CDTF">2017-12-14T21:00:06Z</dcterms:created>
  <dcterms:modified xsi:type="dcterms:W3CDTF">2018-04-07T00:20:10Z</dcterms:modified>
</cp:coreProperties>
</file>